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299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B9BD5"/>
    <a:srgbClr val="E7E6E6"/>
    <a:srgbClr val="CFE7F1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8"/>
    <p:restoredTop sz="93568"/>
  </p:normalViewPr>
  <p:slideViewPr>
    <p:cSldViewPr snapToGrid="0" snapToObjects="1">
      <p:cViewPr>
        <p:scale>
          <a:sx n="106" d="100"/>
          <a:sy n="106" d="100"/>
        </p:scale>
        <p:origin x="616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6/25/20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6/25/20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jp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 smtClean="0">
                  <a:solidFill>
                    <a:schemeClr val="tx1"/>
                  </a:solidFill>
                  <a:latin typeface="Calibri"/>
                </a:rPr>
                <a:t>Windows</a:t>
              </a:r>
              <a:endParaRPr lang="en-US" sz="22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 smtClean="0">
                <a:solidFill>
                  <a:prstClr val="white"/>
                </a:solidFill>
                <a:latin typeface="+mn-lt"/>
              </a:rPr>
              <a:t>Microprocessors</a:t>
            </a:r>
            <a:endParaRPr lang="en-US" dirty="0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 dirty="0" smtClean="0">
                <a:solidFill>
                  <a:schemeClr val="tx1"/>
                </a:solidFill>
              </a:rPr>
              <a:t>White-Box 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(Control)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Network </a:t>
            </a:r>
            <a:r>
              <a:rPr lang="en-US" sz="2000" smtClean="0">
                <a:solidFill>
                  <a:schemeClr val="tx1"/>
                </a:solidFill>
              </a:rPr>
              <a:t>Processing Unit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48x40G </a:t>
            </a:r>
            <a:r>
              <a:rPr lang="en-US" dirty="0" smtClean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(Ports 1~48)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 . .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SFI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 Network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Management Network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228527" y="2539679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120389" y="2539679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156435" y="2539679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192481" y="2539679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084343" y="2539679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813152" y="3668687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777107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734300" y="3897433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236748" y="3897433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</a:t>
            </a:r>
            <a:r>
              <a:rPr lang="en-US" smtClean="0"/>
              <a:t>Pv4</a:t>
            </a:r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 Compiler</a:t>
            </a:r>
            <a:r>
              <a:rPr lang="en-US" dirty="0" smtClean="0"/>
              <a:t>: Allocates resources</a:t>
            </a:r>
          </a:p>
          <a:p>
            <a:r>
              <a:rPr lang="en-US" dirty="0" smtClean="0"/>
              <a:t>to realize the pipeline</a:t>
            </a:r>
            <a:endParaRPr lang="en-US" dirty="0"/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422609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forward.p4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" idx="0"/>
          </p:cNvCxnSpPr>
          <p:nvPr/>
        </p:nvCxnSpPr>
        <p:spPr>
          <a:xfrm flipH="1">
            <a:off x="6086253" y="1130989"/>
            <a:ext cx="13765" cy="1357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204405" y="5076423"/>
            <a:ext cx="5859441" cy="8733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8" idx="0"/>
          </p:cNvCxnSpPr>
          <p:nvPr/>
        </p:nvCxnSpPr>
        <p:spPr>
          <a:xfrm flipH="1" flipV="1">
            <a:off x="1426478" y="5047762"/>
            <a:ext cx="4637368" cy="9020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65900" y="5062901"/>
            <a:ext cx="1897946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5042216"/>
            <a:ext cx="746875" cy="907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5058831"/>
            <a:ext cx="1966701" cy="890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5057339"/>
            <a:ext cx="4682769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5057339"/>
            <a:ext cx="5866098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382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487770" y="2494523"/>
            <a:ext cx="1276257" cy="2258016"/>
            <a:chOff x="3055028" y="2539679"/>
            <a:chExt cx="1276257" cy="2258016"/>
          </a:xfrm>
        </p:grpSpPr>
        <p:sp>
          <p:nvSpPr>
            <p:cNvPr id="77" name="Rectangle 76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6" name="Trapezoid 10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2" name="Trapezoid 1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8" name="Trapezoid 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4" name="Trapezoid 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0" name="Trapezoid 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86" name="Trapezoid 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08" name="Group 107"/>
          <p:cNvGrpSpPr/>
          <p:nvPr/>
        </p:nvGrpSpPr>
        <p:grpSpPr>
          <a:xfrm>
            <a:off x="2832568" y="2494523"/>
            <a:ext cx="1276257" cy="2258016"/>
            <a:chOff x="3055028" y="2539679"/>
            <a:chExt cx="1276257" cy="2258016"/>
          </a:xfrm>
        </p:grpSpPr>
        <p:sp>
          <p:nvSpPr>
            <p:cNvPr id="109" name="Rectangle 108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8" name="Trapezoid 13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1" name="Group 110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4" name="Trapezoid 13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2" name="Group 111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0" name="Trapezoid 1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3" name="Group 112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6" name="Trapezoid 12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4" name="Group 113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2" name="Trapezoid 12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5" name="Group 114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7" name="Group 11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18" name="Trapezoid 11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40" name="Group 139"/>
          <p:cNvGrpSpPr/>
          <p:nvPr/>
        </p:nvGrpSpPr>
        <p:grpSpPr>
          <a:xfrm>
            <a:off x="8095444" y="2494523"/>
            <a:ext cx="1276257" cy="2258016"/>
            <a:chOff x="3055028" y="2539679"/>
            <a:chExt cx="1276257" cy="2258016"/>
          </a:xfrm>
        </p:grpSpPr>
        <p:sp>
          <p:nvSpPr>
            <p:cNvPr id="141" name="Rectangle 140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70" name="Trapezoid 16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" name="TextBox 17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3" name="Group 142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5" name="Group 16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6" name="Trapezoid 16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" name="TextBox 16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4" name="Group 143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2" name="Trapezoid 16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5" name="Group 144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8" name="Trapezoid 15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" name="TextBox 15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4" name="Trapezoid 15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0" name="Trapezoid 14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72" name="Group 171"/>
          <p:cNvGrpSpPr/>
          <p:nvPr/>
        </p:nvGrpSpPr>
        <p:grpSpPr>
          <a:xfrm>
            <a:off x="9424695" y="2494523"/>
            <a:ext cx="1276257" cy="2258016"/>
            <a:chOff x="3055028" y="2539679"/>
            <a:chExt cx="1276257" cy="2258016"/>
          </a:xfrm>
        </p:grpSpPr>
        <p:sp>
          <p:nvSpPr>
            <p:cNvPr id="173" name="Rectangle 17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200" name="Rectangle 199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02" name="Trapezoid 2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5" name="Group 17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8" name="Trapezoid 1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" name="TextBox 1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6" name="Group 17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92" name="Rectangle 191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4" name="Trapezoid 1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" name="TextBox 1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7" name="Group 17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0" name="Trapezoid 1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" name="TextBox 1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8" name="Group 17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5" name="Group 1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6" name="Trapezoid 1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9" name="Group 17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80" name="Rectangle 17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1" name="Group 18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2" name="Trapezoid 18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" name="TextBox 18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217" name="Group 216"/>
          <p:cNvGrpSpPr/>
          <p:nvPr/>
        </p:nvGrpSpPr>
        <p:grpSpPr>
          <a:xfrm>
            <a:off x="6879663" y="2494523"/>
            <a:ext cx="1098522" cy="2258016"/>
            <a:chOff x="506862" y="2539679"/>
            <a:chExt cx="1098522" cy="2258016"/>
          </a:xfrm>
        </p:grpSpPr>
        <p:sp>
          <p:nvSpPr>
            <p:cNvPr id="218" name="Rectangle 217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9" name="Curved Connector 21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urved Connector 21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urved Connector 22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urved Connector 22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urved Connector 22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urved Connector 22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4232445" y="2494523"/>
            <a:ext cx="1072597" cy="2258016"/>
            <a:chOff x="9959648" y="2543981"/>
            <a:chExt cx="1231257" cy="2258016"/>
          </a:xfrm>
        </p:grpSpPr>
        <p:sp>
          <p:nvSpPr>
            <p:cNvPr id="231" name="Rectangle 230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1" name="Elbow Connector 25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46" name="Elbow Connector 24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Group 233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41" name="Elbow Connector 24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36" name="Elbow Connector 23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255"/>
          <p:cNvGrpSpPr/>
          <p:nvPr/>
        </p:nvGrpSpPr>
        <p:grpSpPr>
          <a:xfrm>
            <a:off x="10809107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b="1" dirty="0" smtClean="0"/>
              <a:t>Fixed Function</a:t>
            </a:r>
            <a:endParaRPr lang="en-US" b="1" dirty="0"/>
          </a:p>
        </p:txBody>
      </p:sp>
      <p:cxnSp>
        <p:nvCxnSpPr>
          <p:cNvPr id="298" name="Straight Connector 297"/>
          <p:cNvCxnSpPr/>
          <p:nvPr/>
        </p:nvCxnSpPr>
        <p:spPr>
          <a:xfrm>
            <a:off x="416590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57586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1074661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30547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721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32" idx="0"/>
          </p:cNvCxnSpPr>
          <p:nvPr/>
        </p:nvCxnSpPr>
        <p:spPr>
          <a:xfrm flipH="1">
            <a:off x="833083" y="1130989"/>
            <a:ext cx="5266935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231" idx="0"/>
          </p:cNvCxnSpPr>
          <p:nvPr/>
        </p:nvCxnSpPr>
        <p:spPr>
          <a:xfrm flipH="1">
            <a:off x="4768744" y="1130989"/>
            <a:ext cx="1331274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257" idx="0"/>
          </p:cNvCxnSpPr>
          <p:nvPr/>
        </p:nvCxnSpPr>
        <p:spPr>
          <a:xfrm>
            <a:off x="6100018" y="1130989"/>
            <a:ext cx="5245388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21826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92607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39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blank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Broadcom SDK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OF-Agent</a:t>
            </a:r>
          </a:p>
          <a:p>
            <a:pPr algn="ctr"/>
            <a:r>
              <a:rPr lang="en-US" b="1" dirty="0" smtClean="0"/>
              <a:t>(Indigo)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Controller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On-Switch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Off-Switch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Logical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Physical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P4 Compiler</a:t>
            </a:r>
          </a:p>
          <a:p>
            <a:pPr algn="r"/>
            <a:r>
              <a:rPr lang="en-US" dirty="0"/>
              <a:t>m</a:t>
            </a:r>
            <a:r>
              <a:rPr lang="en-US" dirty="0" smtClean="0"/>
              <a:t>aps from</a:t>
            </a:r>
          </a:p>
          <a:p>
            <a:pPr algn="r"/>
            <a:r>
              <a:rPr lang="en-US" dirty="0" smtClean="0"/>
              <a:t>Logical to</a:t>
            </a:r>
          </a:p>
          <a:p>
            <a:pPr algn="r"/>
            <a:r>
              <a:rPr lang="en-US" dirty="0" smtClean="0"/>
              <a:t>Physical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r>
              <a:rPr lang="en-US" sz="2800" dirty="0" smtClean="0"/>
              <a:t>Stratum</a:t>
            </a:r>
            <a:endParaRPr lang="en-US" sz="2800" dirty="0"/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 smtClean="0"/>
              <a:t>ONL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SDK (Driver)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API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Chip(s)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Peripheral(s)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P4Runtime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gNMI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gNOI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 Broker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Chip Abstraction Managers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Manager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Chassis Manager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 Manager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P4 Compiler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363155"/>
            <a:chOff x="1858297" y="273786"/>
            <a:chExt cx="4923335" cy="1563339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  <a:r>
                <a:rPr lang="en-US" dirty="0" smtClean="0"/>
                <a:t>Pv4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016695" y="118819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IPv6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L2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ACL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5" idx="1"/>
            </p:cNvCxnSpPr>
            <p:nvPr/>
          </p:nvCxnSpPr>
          <p:spPr>
            <a:xfrm>
              <a:off x="3198546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5" idx="3"/>
              <a:endCxn id="7" idx="1"/>
            </p:cNvCxnSpPr>
            <p:nvPr/>
          </p:nvCxnSpPr>
          <p:spPr>
            <a:xfrm flipV="1">
              <a:off x="4990089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</a:t>
            </a:r>
            <a:r>
              <a:rPr lang="en-US" b="1" dirty="0" err="1" smtClean="0">
                <a:solidFill>
                  <a:schemeClr val="tx1"/>
                </a:solidFill>
              </a:rPr>
              <a:t>cm_forward.bin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bf_forward.bin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Switch ASIC</a:t>
            </a:r>
            <a:endParaRPr lang="en-US" sz="2000" dirty="0"/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Switch OS</a:t>
              </a:r>
              <a:endParaRPr lang="en-US" sz="2000" dirty="0"/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P4Runtime Server</a:t>
              </a:r>
              <a:endParaRPr lang="en-US" dirty="0"/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p4runtime.proto</a:t>
            </a:r>
            <a:endParaRPr lang="en-US" b="1" dirty="0"/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ASIC SDK</a:t>
            </a:r>
            <a:endParaRPr lang="en-US" dirty="0"/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Compiler Frontend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2">
            <a:extLst>
              <a:ext uri="{FF2B5EF4-FFF2-40B4-BE49-F238E27FC236}">
                <a16:creationId xmlns:a16="http://schemas.microsoft.com/office/drawing/2014/main" xmlns="" id="{A2F61688-4572-3740-ABC6-290417F3E06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82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2">
            <a:extLst>
              <a:ext uri="{FF2B5EF4-FFF2-40B4-BE49-F238E27FC236}">
                <a16:creationId xmlns:a16="http://schemas.microsoft.com/office/drawing/2014/main" xmlns="" id="{EC5F8B3A-17D2-2645-B98E-C1614A7B3FE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49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2">
            <a:extLst>
              <a:ext uri="{FF2B5EF4-FFF2-40B4-BE49-F238E27FC236}">
                <a16:creationId xmlns:a16="http://schemas.microsoft.com/office/drawing/2014/main" xmlns="" id="{CAE6EE6C-6477-BC42-8548-8013D988A50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16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Switching Chips</a:t>
            </a:r>
            <a:endParaRPr lang="en-US" sz="2200" dirty="0">
              <a:solidFill>
                <a:prstClr val="white"/>
              </a:solidFill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Passive Optical</a:t>
            </a:r>
          </a:p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9627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10681595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b="1" dirty="0" smtClean="0"/>
              <a:t>Fixed Function</a:t>
            </a:r>
            <a:endParaRPr lang="en-US" b="1" dirty="0"/>
          </a:p>
        </p:txBody>
      </p:sp>
      <p:grpSp>
        <p:nvGrpSpPr>
          <p:cNvPr id="282" name="Group 281"/>
          <p:cNvGrpSpPr/>
          <p:nvPr/>
        </p:nvGrpSpPr>
        <p:grpSpPr>
          <a:xfrm>
            <a:off x="4137228" y="2494523"/>
            <a:ext cx="1192939" cy="2258016"/>
            <a:chOff x="3055028" y="2539679"/>
            <a:chExt cx="1276257" cy="2258016"/>
          </a:xfrm>
        </p:grpSpPr>
        <p:sp>
          <p:nvSpPr>
            <p:cNvPr id="283" name="Rectangle 28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4" name="Group 28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8" name="Group 31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9" name="Trapezoid 31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0" name="TextBox 31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5" name="Group 28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13" name="Rectangle 31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4" name="Group 3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5" name="Trapezoid 3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6" name="Group 28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09" name="Rectangle 30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1" name="Trapezoid 3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2" name="TextBox 3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7" name="Group 28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05" name="Rectangle 30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6" name="Group 3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07" name="Trapezoid 3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8" name="TextBox 3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8" name="Group 28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5" name="Group 29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6" name="Trapezoid 2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7" name="TextBox 29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9" name="Group 28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290" name="Rectangle 28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1" name="Group 29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2" name="Trapezoid 2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3" name="TextBox 29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21" name="Group 320"/>
          <p:cNvGrpSpPr/>
          <p:nvPr/>
        </p:nvGrpSpPr>
        <p:grpSpPr>
          <a:xfrm>
            <a:off x="2861122" y="2474318"/>
            <a:ext cx="1192939" cy="2258016"/>
            <a:chOff x="3055028" y="2539679"/>
            <a:chExt cx="1276257" cy="2258016"/>
          </a:xfrm>
        </p:grpSpPr>
        <p:sp>
          <p:nvSpPr>
            <p:cNvPr id="322" name="Rectangle 321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3" name="Group 322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49" name="Rectangle 348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50" name="Group 34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51" name="Trapezoid 35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52" name="TextBox 35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4" name="Group 323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45" name="Rectangle 344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6" name="Group 3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7" name="Trapezoid 3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8" name="TextBox 34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5" name="Group 324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41" name="Rectangle 340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2" name="Group 3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3" name="Trapezoid 3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4" name="TextBox 3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6" name="Group 325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37" name="Rectangle 336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8" name="Group 3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9" name="Trapezoid 3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0" name="TextBox 3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7" name="Group 326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33" name="Rectangle 332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4" name="Group 3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5" name="Trapezoid 3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" name="TextBox 3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8" name="Group 327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29" name="Rectangle 328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0" name="Group 3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1" name="Trapezoid 3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2" name="TextBox 33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53" name="Group 352"/>
          <p:cNvGrpSpPr/>
          <p:nvPr/>
        </p:nvGrpSpPr>
        <p:grpSpPr>
          <a:xfrm>
            <a:off x="1585565" y="2474318"/>
            <a:ext cx="1192939" cy="2258016"/>
            <a:chOff x="3055028" y="2539679"/>
            <a:chExt cx="1276257" cy="2258016"/>
          </a:xfrm>
        </p:grpSpPr>
        <p:sp>
          <p:nvSpPr>
            <p:cNvPr id="354" name="Rectangle 353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5" name="Group 354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81" name="Rectangle 380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2" name="Group 38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83" name="Trapezoid 38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4" name="TextBox 38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6" name="Group 355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77" name="Rectangle 376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8" name="Group 3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9" name="Trapezoid 3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0" name="TextBox 37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73" name="Rectangle 372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4" name="Group 3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5" name="Trapezoid 3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6" name="TextBox 3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8" name="Group 357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69" name="Rectangle 368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0" name="Group 3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1" name="Trapezoid 3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2" name="TextBox 3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9" name="Group 358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65" name="Rectangle 364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6" name="Group 3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7" name="Trapezoid 3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8" name="TextBox 3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60" name="Group 359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61" name="Rectangle 360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2" name="Group 3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3" name="Trapezoid 3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85" name="Group 384"/>
          <p:cNvGrpSpPr/>
          <p:nvPr/>
        </p:nvGrpSpPr>
        <p:grpSpPr>
          <a:xfrm>
            <a:off x="9402127" y="2496441"/>
            <a:ext cx="1192939" cy="2258016"/>
            <a:chOff x="3055028" y="2539679"/>
            <a:chExt cx="1276257" cy="2258016"/>
          </a:xfrm>
        </p:grpSpPr>
        <p:sp>
          <p:nvSpPr>
            <p:cNvPr id="386" name="Rectangle 385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7" name="Group 386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13" name="Rectangle 412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4" name="Group 4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5" name="Trapezoid 4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6" name="TextBox 41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8" name="Group 387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09" name="Rectangle 408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0" name="Group 4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1" name="Trapezoid 4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2" name="TextBox 4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9" name="Group 388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05" name="Rectangle 404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6" name="Group 4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7" name="Trapezoid 4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8" name="TextBox 4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0" name="Group 389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01" name="Rectangle 400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2" name="Group 40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3" name="Trapezoid 40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4" name="TextBox 40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1" name="Group 390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97" name="Rectangle 396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8" name="Group 39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9" name="Trapezoid 39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0" name="TextBox 39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2" name="Group 391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93" name="Rectangle 392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4" name="Group 39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5" name="Trapezoid 39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96" name="TextBox 39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17" name="Group 416"/>
          <p:cNvGrpSpPr/>
          <p:nvPr/>
        </p:nvGrpSpPr>
        <p:grpSpPr>
          <a:xfrm>
            <a:off x="8126021" y="2476236"/>
            <a:ext cx="1192939" cy="2258016"/>
            <a:chOff x="3055028" y="2539679"/>
            <a:chExt cx="1276257" cy="2258016"/>
          </a:xfrm>
        </p:grpSpPr>
        <p:sp>
          <p:nvSpPr>
            <p:cNvPr id="418" name="Rectangle 417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9" name="Group 418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45" name="Rectangle 444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6" name="Group 4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7" name="Trapezoid 4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8" name="TextBox 44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0" name="Group 419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41" name="Rectangle 440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2" name="Group 4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3" name="Trapezoid 4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4" name="TextBox 4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1" name="Group 420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37" name="Rectangle 436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8" name="Group 4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9" name="Trapezoid 4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0" name="TextBox 4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2" name="Group 421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33" name="Rectangle 432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4" name="Group 4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5" name="Trapezoid 4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6" name="TextBox 4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3" name="Group 422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29" name="Rectangle 428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0" name="Group 4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1" name="Trapezoid 4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2" name="TextBox 43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4" name="Group 423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25" name="Rectangle 424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26" name="Group 42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27" name="Trapezoid 42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28" name="TextBox 42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49" name="Group 448"/>
          <p:cNvGrpSpPr/>
          <p:nvPr/>
        </p:nvGrpSpPr>
        <p:grpSpPr>
          <a:xfrm>
            <a:off x="6850464" y="2476236"/>
            <a:ext cx="1192939" cy="2258016"/>
            <a:chOff x="3055028" y="2539679"/>
            <a:chExt cx="1276257" cy="2258016"/>
          </a:xfrm>
        </p:grpSpPr>
        <p:sp>
          <p:nvSpPr>
            <p:cNvPr id="450" name="Rectangle 449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1" name="Group 450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77" name="Rectangle 47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8" name="Group 4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9" name="Trapezoid 4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80" name="TextBox 47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2" name="Group 451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73" name="Rectangle 47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4" name="Group 4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5" name="Trapezoid 4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6" name="TextBox 4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3" name="Group 452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69" name="Rectangle 46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0" name="Group 4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1" name="Trapezoid 4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2" name="TextBox 4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4" name="Group 453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65" name="Rectangle 46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6" name="Group 4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7" name="Trapezoid 4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8" name="TextBox 4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5" name="Group 454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61" name="Rectangle 460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2" name="Group 4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3" name="Trapezoid 4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4" name="TextBox 46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6" name="Group 455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57" name="Rectangle 456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8" name="Group 45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59" name="Trapezoid 45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0" name="TextBox 45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Ingresss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Verification</a:t>
            </a:r>
            <a:endParaRPr lang="en-US" sz="1600" dirty="0"/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</a:t>
            </a:r>
            <a:r>
              <a:rPr lang="en-US" sz="1600" dirty="0" err="1" smtClean="0"/>
              <a:t>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Update</a:t>
            </a:r>
            <a:endParaRPr lang="en-US" sz="1600" dirty="0"/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Manager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Tofino ASIC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switch.p4</a:t>
              </a:r>
              <a:endParaRPr lang="en-US" b="1" dirty="0"/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Barefoot P4 Compiler</a:t>
                </a:r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ofdpa.pdf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ofdpa.c</a:t>
                </a:r>
                <a:endParaRPr lang="en-US" sz="1600" dirty="0" smtClean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</a:t>
                </a:r>
                <a:r>
                  <a:rPr lang="en-US" sz="1600" dirty="0" err="1" smtClean="0"/>
                  <a:t>fdpa.h</a:t>
                </a:r>
                <a:endParaRPr lang="en-US" sz="1600" dirty="0" smtClean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ofdpa.p4</a:t>
              </a:r>
              <a:endParaRPr lang="en-US" b="1" dirty="0"/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Broadcom P4 Compiler</a:t>
                </a:r>
                <a:endParaRPr lang="en-US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sai.c</a:t>
                </a:r>
                <a:endParaRPr lang="en-US" sz="1600" dirty="0" smtClean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</a:t>
                </a:r>
                <a:r>
                  <a:rPr lang="en-US" sz="1400" dirty="0" err="1" smtClean="0"/>
                  <a:t>ai-brcm.h</a:t>
                </a:r>
                <a:endParaRPr lang="en-US" sz="1400" dirty="0" smtClean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XXX ASIC</a:t>
              </a:r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sai.p4</a:t>
              </a:r>
              <a:endParaRPr lang="en-US" b="1" dirty="0"/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Compiler</a:t>
                </a:r>
                <a:endParaRPr lang="en-US" dirty="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Pipeline</a:t>
            </a:r>
          </a:p>
          <a:p>
            <a:pPr algn="ctr"/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Vendor</a:t>
            </a:r>
          </a:p>
          <a:p>
            <a:pPr algn="ctr"/>
            <a:r>
              <a:rPr lang="en-US" dirty="0" smtClean="0"/>
              <a:t>SDK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Switching</a:t>
            </a:r>
          </a:p>
          <a:p>
            <a:pPr algn="ctr"/>
            <a:r>
              <a:rPr lang="en-US" dirty="0" smtClean="0"/>
              <a:t>Chip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Routing Table</a:t>
            </a:r>
          </a:p>
          <a:p>
            <a:pPr algn="ctr"/>
            <a:r>
              <a:rPr lang="en-US" b="1" dirty="0" smtClean="0"/>
              <a:t>(RIB)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Forwarding Table</a:t>
            </a:r>
          </a:p>
          <a:p>
            <a:pPr algn="ctr"/>
            <a:r>
              <a:rPr lang="en-US" b="1" dirty="0" smtClean="0"/>
              <a:t>(FIB)</a:t>
            </a:r>
            <a:endParaRPr lang="en-US" b="1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</a:t>
            </a:r>
            <a:r>
              <a:rPr lang="en" dirty="0" smtClean="0"/>
              <a:t> </a:t>
            </a:r>
            <a:r>
              <a:rPr lang="en" dirty="0"/>
              <a:t>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 </a:t>
            </a:r>
            <a:r>
              <a:rPr lang="en" dirty="0" smtClean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 smtClean="0"/>
              <a:t>model.go</a:t>
            </a:r>
            <a:r>
              <a:rPr lang="en-US" sz="1600" b="1" dirty="0" smtClean="0"/>
              <a:t>, </a:t>
            </a:r>
            <a:r>
              <a:rPr lang="en" sz="1600" b="1" dirty="0" err="1" smtClean="0"/>
              <a:t>model.cc</a:t>
            </a:r>
            <a:r>
              <a:rPr lang="en-US" sz="1600" b="1" dirty="0" smtClean="0"/>
              <a:t>, </a:t>
            </a:r>
            <a:r>
              <a:rPr lang="en" sz="1600" b="1" dirty="0" smtClean="0"/>
              <a:t> </a:t>
            </a:r>
            <a:r>
              <a:rPr lang="en" sz="1600" b="1" dirty="0" err="1" smtClean="0"/>
              <a:t>model.java</a:t>
            </a:r>
            <a:r>
              <a:rPr lang="en-US" sz="1600" b="1" dirty="0"/>
              <a:t>.</a:t>
            </a:r>
            <a:r>
              <a:rPr lang="en" sz="1600" b="1" dirty="0" smtClean="0"/>
              <a:t> </a:t>
            </a:r>
            <a:r>
              <a:rPr lang="en" sz="1600" b="1" dirty="0"/>
              <a:t>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 smtClean="0">
                <a:solidFill>
                  <a:schemeClr val="dk1"/>
                </a:solidFill>
              </a:rPr>
              <a:t>cc</a:t>
            </a:r>
            <a:r>
              <a:rPr lang="en" sz="1400" i="1" dirty="0">
                <a:solidFill>
                  <a:schemeClr val="dk1"/>
                </a:solidFill>
              </a:rPr>
              <a:t>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 smtClean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 smtClean="0"/>
              <a:t>Runtime API</a:t>
            </a:r>
            <a:r>
              <a:rPr lang="en-US" sz="1600" dirty="0" smtClean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</a:t>
            </a:r>
            <a:r>
              <a:rPr lang="en-US" sz="1600" dirty="0" smtClean="0"/>
              <a:t>s a </a:t>
            </a:r>
            <a:r>
              <a:rPr lang="en-US" sz="1600" dirty="0" err="1" smtClean="0"/>
              <a:t>ProtoBuf</a:t>
            </a:r>
            <a:endParaRPr lang="en-US" sz="1600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/>
                <a:t>BMv2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Southbound Plugins</a:t>
            </a:r>
          </a:p>
          <a:p>
            <a:pPr algn="r"/>
            <a:r>
              <a:rPr lang="en-US" sz="1600" dirty="0" smtClean="0"/>
              <a:t>Device-specific Drivers</a:t>
            </a:r>
          </a:p>
          <a:p>
            <a:pPr algn="r"/>
            <a:r>
              <a:rPr lang="en-US" sz="1600" dirty="0" smtClean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</a:t>
            </a: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Multiple Pipelines</a:t>
            </a:r>
            <a:endParaRPr lang="en-US"/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Drivers</a:t>
            </a:r>
            <a:endParaRPr lang="en-US" dirty="0"/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  <a:endParaRPr 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Software, Certs, </a:t>
            </a:r>
            <a:r>
              <a:rPr lang="en-US" dirty="0" err="1" smtClean="0"/>
              <a:t>Config</a:t>
            </a:r>
            <a:r>
              <a:rPr lang="en-US" dirty="0" smtClean="0"/>
              <a:t>, Pipeline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mtClean="0"/>
              <a:t>Control App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Topology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Event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Link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Device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Device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 smtClean="0"/>
              <a:t>Link 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rgbClr val="CFE7F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Type</a:t>
              </a:r>
              <a:endParaRPr lang="en-US" dirty="0"/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Optional</a:t>
              </a:r>
              <a:r>
                <a:rPr lang="en-US" dirty="0"/>
                <a:t> </a:t>
              </a:r>
              <a:r>
                <a:rPr lang="en-US" dirty="0" smtClean="0"/>
                <a:t>802.1Q VLAN Tag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2">
            <a:extLst>
              <a:ext uri="{FF2B5EF4-FFF2-40B4-BE49-F238E27FC236}">
                <a16:creationId xmlns:a16="http://schemas.microsoft.com/office/drawing/2014/main" xmlns="" id="{A2F61688-4572-3740-ABC6-290417F3E06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82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2">
            <a:extLst>
              <a:ext uri="{FF2B5EF4-FFF2-40B4-BE49-F238E27FC236}">
                <a16:creationId xmlns:a16="http://schemas.microsoft.com/office/drawing/2014/main" xmlns="" id="{EC5F8B3A-17D2-2645-B98E-C1614A7B3FE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49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2">
            <a:extLst>
              <a:ext uri="{FF2B5EF4-FFF2-40B4-BE49-F238E27FC236}">
                <a16:creationId xmlns:a16="http://schemas.microsoft.com/office/drawing/2014/main" xmlns="" id="{CAE6EE6C-6477-BC42-8548-8013D988A50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16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Fine-grain, In-band Measurement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Generation</a:t>
            </a:r>
          </a:p>
          <a:p>
            <a:pPr algn="ctr"/>
            <a:r>
              <a:rPr lang="en-US" dirty="0" smtClean="0"/>
              <a:t>&amp;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Contract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Control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Dataplane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Routers</a:t>
            </a:r>
            <a:endParaRPr lang="en-US" sz="1600" dirty="0"/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2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1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2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1</a:t>
            </a:r>
            <a:endParaRPr lang="en-US" dirty="0"/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4</a:t>
            </a:r>
            <a:endParaRPr lang="en-US" dirty="0"/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Groups</a:t>
            </a:r>
            <a:endParaRPr lang="en-US" sz="1600" dirty="0"/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Servers</a:t>
            </a:r>
            <a:endParaRPr lang="en-US" sz="1600" dirty="0"/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Active-Active</a:t>
            </a:r>
            <a:endParaRPr lang="en-US" sz="1600" dirty="0"/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(Dual </a:t>
            </a:r>
            <a:r>
              <a:rPr lang="en-US" sz="1600" dirty="0" err="1" smtClean="0"/>
              <a:t>ToRs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</a:p>
          <a:p>
            <a:pPr algn="ctr"/>
            <a:r>
              <a:rPr lang="en-US" dirty="0" smtClean="0"/>
              <a:t>DST_IP  = 10.0.2.0/24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</a:p>
          <a:p>
            <a:pPr algn="ctr"/>
            <a:r>
              <a:rPr lang="en-US" dirty="0" smtClean="0"/>
              <a:t>DST_IP  = 10.0.2.1/32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10.0.1.1/24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10.0.2.1/24</a:t>
            </a:r>
            <a:endParaRPr lang="en-US" dirty="0"/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1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103)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104)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Leaf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102)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  <a:r>
              <a:rPr lang="en-US" dirty="0" err="1" smtClean="0"/>
              <a:t>MPLS_Label</a:t>
            </a:r>
            <a:r>
              <a:rPr lang="en-US" dirty="0" smtClean="0"/>
              <a:t> = 102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102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  <a:r>
              <a:rPr lang="en-US" dirty="0" err="1" smtClean="0"/>
              <a:t>MPLS_Label</a:t>
            </a:r>
            <a:r>
              <a:rPr lang="en-US" dirty="0" smtClean="0"/>
              <a:t> = 102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Host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Path Service</a:t>
            </a:r>
            <a:endParaRPr lang="en-US" dirty="0" smtClean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Host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Location</a:t>
            </a:r>
          </a:p>
          <a:p>
            <a:pPr algn="ctr"/>
            <a:r>
              <a:rPr lang="en-US" dirty="0" smtClean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</a:t>
            </a:r>
            <a:r>
              <a:rPr lang="en-US" dirty="0" err="1" smtClean="0"/>
              <a:t>Config</a:t>
            </a:r>
            <a:endParaRPr lang="en-US" dirty="0" smtClean="0"/>
          </a:p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</a:t>
            </a:r>
          </a:p>
          <a:p>
            <a:pPr algn="ctr"/>
            <a:r>
              <a:rPr lang="en-US" dirty="0" smtClean="0"/>
              <a:t>Operator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ONOS Applications</a:t>
            </a:r>
          </a:p>
          <a:p>
            <a:pPr algn="ctr"/>
            <a:r>
              <a:rPr lang="mr-IN" dirty="0" smtClean="0"/>
              <a:t>…</a:t>
            </a:r>
            <a:r>
              <a:rPr lang="en-US" dirty="0" smtClean="0"/>
              <a:t>  and Core Services 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r>
              <a:rPr lang="en-US" dirty="0" smtClean="0"/>
              <a:t>  Network Devices  </a:t>
            </a:r>
            <a:r>
              <a:rPr lang="mr-IN" dirty="0" smtClean="0"/>
              <a:t>…</a:t>
            </a:r>
            <a:endParaRPr lang="en-US" dirty="0" smtClean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SBI</a:t>
              </a:r>
            </a:p>
            <a:p>
              <a:r>
                <a:rPr lang="en-US" dirty="0" smtClean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Device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Link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Host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 smtClean="0"/>
                <a:t>…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Open</a:t>
              </a:r>
            </a:p>
            <a:p>
              <a:pPr algn="ctr"/>
              <a:r>
                <a:rPr lang="en-US" dirty="0" smtClean="0"/>
                <a:t>Flow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gNMI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 Elements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ONOS RIC</a:t>
            </a:r>
            <a:r>
              <a:rPr lang="en-US" dirty="0" smtClean="0"/>
              <a:t>:</a:t>
            </a:r>
          </a:p>
          <a:p>
            <a:r>
              <a:rPr lang="en-US" i="1" dirty="0" smtClean="0"/>
              <a:t>RAN</a:t>
            </a:r>
          </a:p>
          <a:p>
            <a:r>
              <a:rPr lang="en-US" i="1" dirty="0" smtClean="0"/>
              <a:t>Intelligent</a:t>
            </a:r>
          </a:p>
          <a:p>
            <a:r>
              <a:rPr lang="en-US" i="1" dirty="0" smtClean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K/V</a:t>
            </a:r>
            <a:endParaRPr lang="en-US" sz="1600" dirty="0"/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DB</a:t>
            </a:r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Aggregation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Interference Mgmt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Handover Control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Service Management</a:t>
            </a:r>
            <a:endParaRPr lang="en-US" dirty="0" smtClean="0"/>
          </a:p>
          <a:p>
            <a:pPr algn="ctr"/>
            <a:r>
              <a:rPr lang="en-US" dirty="0" smtClean="0"/>
              <a:t>and</a:t>
            </a:r>
          </a:p>
          <a:p>
            <a:pPr algn="ctr"/>
            <a:r>
              <a:rPr lang="en-US" dirty="0" smtClean="0"/>
              <a:t>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      Phase </a:t>
            </a:r>
            <a:r>
              <a:rPr lang="en-US" sz="2800" b="1" dirty="0"/>
              <a:t>2</a:t>
            </a:r>
          </a:p>
          <a:p>
            <a:pPr algn="ctr"/>
            <a:r>
              <a:rPr lang="en-US" sz="1600" dirty="0"/>
              <a:t>Network owners take control of packet </a:t>
            </a:r>
            <a:r>
              <a:rPr lang="en-US" sz="1600" dirty="0" smtClean="0"/>
              <a:t>processing</a:t>
            </a:r>
            <a:endParaRPr lang="en-US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3096" y="2903506"/>
            <a:ext cx="736263" cy="597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Google Shape;680;p45"/>
          <p:cNvCxnSpPr>
            <a:stCxn id="24" idx="3"/>
            <a:endCxn id="104" idx="1"/>
          </p:cNvCxnSpPr>
          <p:nvPr/>
        </p:nvCxnSpPr>
        <p:spPr>
          <a:xfrm flipV="1">
            <a:off x="3659359" y="3194806"/>
            <a:ext cx="1174625" cy="74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>
            <a:stCxn id="24" idx="3"/>
            <a:endCxn id="105" idx="1"/>
          </p:cNvCxnSpPr>
          <p:nvPr/>
        </p:nvCxnSpPr>
        <p:spPr>
          <a:xfrm>
            <a:off x="3659359" y="3202241"/>
            <a:ext cx="1174625" cy="90730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>
            <a:stCxn id="106" idx="1"/>
            <a:endCxn id="103" idx="3"/>
          </p:cNvCxnSpPr>
          <p:nvPr/>
        </p:nvCxnSpPr>
        <p:spPr>
          <a:xfrm flipH="1" flipV="1">
            <a:off x="5570247" y="2354066"/>
            <a:ext cx="1189485" cy="836976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>
            <a:stCxn id="106" idx="1"/>
            <a:endCxn id="104" idx="3"/>
          </p:cNvCxnSpPr>
          <p:nvPr/>
        </p:nvCxnSpPr>
        <p:spPr>
          <a:xfrm flipH="1">
            <a:off x="5570247" y="3191042"/>
            <a:ext cx="1189485" cy="37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>
            <a:stCxn id="106" idx="1"/>
            <a:endCxn id="105" idx="3"/>
          </p:cNvCxnSpPr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>
            <a:stCxn id="24" idx="3"/>
            <a:endCxn id="103" idx="1"/>
          </p:cNvCxnSpPr>
          <p:nvPr/>
        </p:nvCxnSpPr>
        <p:spPr>
          <a:xfrm flipV="1">
            <a:off x="3659359" y="2354066"/>
            <a:ext cx="1174625" cy="848175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  <a:endCxn id="24" idx="1"/>
          </p:cNvCxnSpPr>
          <p:nvPr/>
        </p:nvCxnSpPr>
        <p:spPr>
          <a:xfrm flipV="1">
            <a:off x="1640039" y="3202241"/>
            <a:ext cx="1283057" cy="1193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33599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6063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ID, arrival time, departure, queue delay,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etc</a:t>
            </a: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  <a:endCxn id="24" idx="0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5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  <a:endCxn id="106" idx="0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Metadata S2</a:t>
              </a:r>
              <a:endParaRPr lang="en-US" sz="1400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S5</a:t>
              </a:r>
              <a:endParaRPr lang="en-US" sz="1400" dirty="0"/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984" y="2055331"/>
            <a:ext cx="736263" cy="59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984" y="2896071"/>
            <a:ext cx="736263" cy="59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984" y="3810813"/>
            <a:ext cx="736263" cy="59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9732" y="2892307"/>
            <a:ext cx="736263" cy="597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694;p45"/>
          <p:cNvCxnSpPr>
            <a:stCxn id="106" idx="3"/>
            <a:endCxn id="102" idx="1"/>
          </p:cNvCxnSpPr>
          <p:nvPr/>
        </p:nvCxnSpPr>
        <p:spPr>
          <a:xfrm flipV="1">
            <a:off x="7495995" y="3180672"/>
            <a:ext cx="1283274" cy="1037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27765" y="247058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3299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3307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31307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 smtClean="0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T0</a:t>
              </a:r>
            </a:p>
            <a:p>
              <a:pPr algn="ctr"/>
              <a:r>
                <a:rPr lang="en-US" sz="1400" dirty="0" smtClean="0"/>
                <a:t>mac</a:t>
              </a:r>
              <a:endParaRPr lang="en-US" sz="1400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T6</a:t>
              </a:r>
            </a:p>
            <a:p>
              <a:pPr algn="ctr"/>
              <a:r>
                <a:rPr lang="en-US" sz="1400" dirty="0" err="1" smtClean="0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T1</a:t>
              </a:r>
            </a:p>
            <a:p>
              <a:pPr algn="ctr"/>
              <a:r>
                <a:rPr lang="en-US" sz="1400" dirty="0" err="1" smtClean="0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T0</a:t>
              </a:r>
            </a:p>
            <a:p>
              <a:pPr algn="ctr"/>
              <a:r>
                <a:rPr lang="en-US" sz="1400" dirty="0" smtClean="0"/>
                <a:t>port</a:t>
              </a:r>
              <a:endParaRPr lang="en-US" sz="1400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T2</a:t>
              </a:r>
            </a:p>
            <a:p>
              <a:pPr algn="ctr"/>
              <a:r>
                <a:rPr lang="en-US" sz="1400" dirty="0" smtClean="0"/>
                <a:t>mac</a:t>
              </a:r>
              <a:endParaRPr lang="en-US" sz="1400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T4</a:t>
              </a:r>
            </a:p>
            <a:p>
              <a:pPr algn="ctr"/>
              <a:r>
                <a:rPr lang="en-US" sz="1400" dirty="0" err="1" smtClean="0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Filter </a:t>
            </a:r>
            <a:r>
              <a:rPr lang="en-US" dirty="0" smtClean="0"/>
              <a:t>on “Switch-Port, MAC-</a:t>
            </a:r>
            <a:r>
              <a:rPr lang="en-US" dirty="0" err="1" smtClean="0"/>
              <a:t>Addr</a:t>
            </a:r>
            <a:r>
              <a:rPr lang="en-US" dirty="0" smtClean="0"/>
              <a:t>, VLAN, IP-</a:t>
            </a:r>
            <a:r>
              <a:rPr lang="en-US" dirty="0" err="1" smtClean="0"/>
              <a:t>Addr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Flow Rules</a:t>
            </a:r>
            <a:endParaRPr lang="en-US" sz="1600" dirty="0"/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43" y="2398385"/>
            <a:ext cx="1642632" cy="991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03" y="2178542"/>
            <a:ext cx="944057" cy="1352298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 flipV="1">
            <a:off x="4832175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05696" y="1769975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8916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59162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TLS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40382" y="1770144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16" name="Cloud Callout 15"/>
          <p:cNvSpPr/>
          <p:nvPr/>
        </p:nvSpPr>
        <p:spPr>
          <a:xfrm flipH="1">
            <a:off x="916021" y="1061545"/>
            <a:ext cx="2273520" cy="1261241"/>
          </a:xfrm>
          <a:prstGeom prst="cloudCallout">
            <a:avLst>
              <a:gd name="adj1" fmla="val -48559"/>
              <a:gd name="adj2" fmla="val 894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66346" y="1229710"/>
            <a:ext cx="1418896" cy="909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 smtClean="0"/>
              <a:t>Flow Table</a:t>
            </a:r>
            <a:endParaRPr lang="en-US" sz="1400" dirty="0" smtClean="0"/>
          </a:p>
          <a:p>
            <a:pPr algn="ctr">
              <a:lnSpc>
                <a:spcPct val="8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 smtClean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 smtClean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 smtClean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Drop or pass up to ONOS</a:t>
            </a:r>
            <a:endParaRPr lang="en-US" sz="1400" dirty="0"/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Drop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Permit </a:t>
            </a:r>
            <a:r>
              <a:rPr lang="en-US" sz="1400" smtClean="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Filtering</a:t>
            </a:r>
            <a:endParaRPr lang="en-US"/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Forwarding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Next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SPGW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INT</a:t>
            </a:r>
            <a:endParaRPr lang="en-US" dirty="0"/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BNG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Basic Functionality</a:t>
            </a:r>
            <a:endParaRPr lang="en-US" u="sng" dirty="0"/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smtClean="0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012" y="4105662"/>
            <a:ext cx="1032983" cy="623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75" y="4981112"/>
            <a:ext cx="1032983" cy="623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129" y="4930978"/>
            <a:ext cx="1032983" cy="623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10" y="5916259"/>
            <a:ext cx="1032983" cy="623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17" y="3945217"/>
            <a:ext cx="1032983" cy="62325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95368" y="3315669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. . .</a:t>
            </a:r>
            <a:endParaRPr lang="en-US" sz="20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29090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328399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Flow Rules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rgbClr val="CFE7F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Global </a:t>
              </a:r>
            </a:p>
            <a:p>
              <a:pPr algn="r"/>
              <a:r>
                <a:rPr lang="en-US" dirty="0" smtClean="0"/>
                <a:t>Network</a:t>
              </a:r>
            </a:p>
            <a:p>
              <a:pPr algn="r"/>
              <a:r>
                <a:rPr lang="en-US" dirty="0" smtClean="0"/>
                <a:t>Map</a:t>
              </a:r>
              <a:endParaRPr lang="en-US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rgbClr val="CFE7F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1504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Flags</a:t>
              </a:r>
              <a:endParaRPr lang="en-US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VNI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OpenFlow Switch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</a:t>
            </a:r>
          </a:p>
          <a:p>
            <a:pPr algn="ctr"/>
            <a:r>
              <a:rPr lang="en-US" dirty="0" smtClean="0"/>
              <a:t>Action</a:t>
            </a:r>
          </a:p>
          <a:p>
            <a:pPr algn="ctr"/>
            <a:r>
              <a:rPr lang="en-US" dirty="0" smtClean="0"/>
              <a:t>Set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. . .</a:t>
            </a:r>
            <a:endParaRPr lang="en-US" sz="2400" b="1" dirty="0"/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 = {}</a:t>
            </a:r>
            <a:endParaRPr 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Packet +</a:t>
            </a:r>
          </a:p>
          <a:p>
            <a:pPr algn="r"/>
            <a:r>
              <a:rPr lang="en-US" sz="1600" dirty="0" smtClean="0"/>
              <a:t>Metadata</a:t>
            </a:r>
            <a:endParaRPr lang="en-US" sz="1600" dirty="0"/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mtClean="0"/>
              <a:t>Packet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White-Box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Merchant Silicon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ONOS</a:t>
              </a:r>
              <a:endParaRPr lang="en-US" b="1" dirty="0"/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22414"/>
            <a:ext cx="2844279" cy="369332"/>
            <a:chOff x="5521686" y="2978863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78863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Stratum</a:t>
              </a:r>
              <a:r>
                <a:rPr lang="en-US" dirty="0" smtClean="0"/>
                <a:t> </a:t>
              </a:r>
              <a:r>
                <a:rPr lang="en-US" b="1" dirty="0" smtClean="0"/>
                <a:t>+ ONL</a:t>
              </a:r>
              <a:endParaRPr lang="en-US" b="1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384875"/>
            <a:ext cx="4965821" cy="369332"/>
            <a:chOff x="5521686" y="2978863"/>
            <a:chExt cx="4965821" cy="369332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978863"/>
              <a:ext cx="369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 + P4Runtime/OpenFlow</a:t>
              </a:r>
              <a:endParaRPr lang="en-US" i="1" dirty="0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Tofino (Barefoot), </a:t>
              </a:r>
            </a:p>
            <a:p>
              <a:r>
                <a:rPr lang="en-US" dirty="0" smtClean="0"/>
                <a:t>Tomahawk (Broadcom) 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Trellis</a:t>
              </a:r>
              <a:endParaRPr lang="en-US" b="1" dirty="0"/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rch.p4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Switch OS</a:t>
            </a:r>
            <a:endParaRPr lang="en-US" b="1" dirty="0"/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</a:t>
              </a:r>
              <a:r>
                <a:rPr lang="en-US" i="1" dirty="0"/>
                <a:t> </a:t>
              </a:r>
              <a:r>
                <a:rPr lang="en-US" i="1" dirty="0" smtClean="0"/>
                <a:t>+ </a:t>
              </a:r>
              <a:r>
                <a:rPr lang="en-US" i="1" dirty="0" err="1" smtClean="0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xmlns="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xmlns="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 smtClean="0">
                <a:solidFill>
                  <a:prstClr val="white"/>
                </a:solidFill>
                <a:latin typeface="Calibri" panose="020F0502020204030204"/>
              </a:rPr>
              <a:t>ONOS</a:t>
            </a:r>
            <a:endParaRPr lang="en-US" sz="1867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5496182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70407</TotalTime>
  <Words>1300</Words>
  <Application>Microsoft Macintosh PowerPoint</Application>
  <PresentationFormat>Widescreen</PresentationFormat>
  <Paragraphs>864</Paragraphs>
  <Slides>41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Calibri</vt:lpstr>
      <vt:lpstr>Calibri Light</vt:lpstr>
      <vt:lpstr>Consolas</vt:lpstr>
      <vt:lpstr>Gotham Book</vt:lpstr>
      <vt:lpstr>Mangal</vt:lpstr>
      <vt:lpstr>ＭＳ Ｐゴシック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217</cp:revision>
  <dcterms:created xsi:type="dcterms:W3CDTF">2019-12-10T16:47:01Z</dcterms:created>
  <dcterms:modified xsi:type="dcterms:W3CDTF">2020-06-25T22:49:10Z</dcterms:modified>
</cp:coreProperties>
</file>